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393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67" y="0"/>
            <a:ext cx="10227733" cy="8229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3394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Introducción</a:t>
            </a:r>
            <a:endParaRPr lang="en-US" sz="4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47" y="3150275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196233"/>
            <a:ext cx="289929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Desafíos de la IA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530906" y="3704392"/>
            <a:ext cx="28992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La IA plantea retos en derechos humanos y ciberseguridad.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4713684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242" y="3150275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800" y="3196233"/>
            <a:ext cx="28994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Análisis del Proyecto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450800" y="3704392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Analizamos un proyecto de ley nacional para mejorarlo.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793790" y="52467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47" y="5278636"/>
            <a:ext cx="357188" cy="446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32459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Áreas Abordadas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530906" y="58327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Trazabilidad, impacto, riesgos y responsabilidad legal.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14" y="2437209"/>
            <a:ext cx="5032772" cy="335518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816173"/>
            <a:ext cx="755642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Artículos 1 al 4 – Definiciones y Alcance</a:t>
            </a:r>
            <a:endParaRPr lang="en-US" sz="3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6280190" y="2279213"/>
            <a:ext cx="7556421" cy="1074896"/>
          </a:xfrm>
          <a:prstGeom prst="roundRect">
            <a:avLst>
              <a:gd name="adj" fmla="val 709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469261" y="2468285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Artículo 1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469261" y="2874764"/>
            <a:ext cx="71782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Establece el régimen jurídico del uso de la IA en Argentina.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6280190" y="3535561"/>
            <a:ext cx="7556421" cy="1074896"/>
          </a:xfrm>
          <a:prstGeom prst="roundRect">
            <a:avLst>
              <a:gd name="adj" fmla="val 709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469261" y="3724632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Artículo 2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469261" y="4131112"/>
            <a:ext cx="71782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Define como objetivo el uso ético, seguro y respetuoso de los derechos humanos.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6280190" y="4791908"/>
            <a:ext cx="7556421" cy="1074896"/>
          </a:xfrm>
          <a:prstGeom prst="roundRect">
            <a:avLst>
              <a:gd name="adj" fmla="val 709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469261" y="4980980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Artículo 3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6469261" y="5387459"/>
            <a:ext cx="71782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Determina el ámbito de aplicación incluyendo proveedores, usuarios y fabricantes.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6280190" y="6048256"/>
            <a:ext cx="7556421" cy="1365171"/>
          </a:xfrm>
          <a:prstGeom prst="roundRect">
            <a:avLst>
              <a:gd name="adj" fmla="val 558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469261" y="6237327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Artículo 4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6469261" y="6643807"/>
            <a:ext cx="717827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Establece definiciones clave: IA, sistema de IA, uso responsable, transparencia, etc.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983" y="1612583"/>
            <a:ext cx="5004435" cy="50044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846415"/>
            <a:ext cx="7556421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Artículos 5 al 7 – Principios y Gestión de Riesgos</a:t>
            </a:r>
            <a:endParaRPr lang="en-US" sz="3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400776"/>
            <a:ext cx="481965" cy="48196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516737" y="2515195"/>
            <a:ext cx="1635204" cy="973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s-AR" sz="2000" b="1" dirty="0">
                <a:latin typeface="Arial" panose="020B0604020202020204" pitchFamily="34" charset="0"/>
                <a:cs typeface="Arial" panose="020B0604020202020204" pitchFamily="34" charset="0"/>
              </a:rPr>
              <a:t>Artículo 5: 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950" b="1" dirty="0" err="1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Principios</a:t>
            </a:r>
            <a:r>
              <a:rPr lang="en-US" sz="195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 </a:t>
            </a:r>
            <a:r>
              <a:rPr lang="en-US" sz="1950" b="1" dirty="0" err="1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Rectores</a:t>
            </a:r>
            <a:endParaRPr 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1516737" y="3558964"/>
            <a:ext cx="1635204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Transparencia, trazabilidad, equidad, privacidad y robustez.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2924" y="2400776"/>
            <a:ext cx="481965" cy="48196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115872" y="2515195"/>
            <a:ext cx="1635204" cy="973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s-AR" sz="2000" b="1" dirty="0">
                <a:latin typeface="Arial" panose="020B0604020202020204" pitchFamily="34" charset="0"/>
                <a:cs typeface="Arial" panose="020B0604020202020204" pitchFamily="34" charset="0"/>
              </a:rPr>
              <a:t>Artículo 6: 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950" b="1" dirty="0" err="1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Evaluación</a:t>
            </a:r>
            <a:r>
              <a:rPr lang="en-US" sz="195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 de </a:t>
            </a:r>
            <a:r>
              <a:rPr lang="en-US" sz="1950" b="1" dirty="0" err="1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Impacto</a:t>
            </a:r>
            <a:endParaRPr 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4056639" y="3571637"/>
            <a:ext cx="1635204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Obligatoria en DD.HH., participativa y pública.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058" y="2400776"/>
            <a:ext cx="481965" cy="48196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715006" y="2515195"/>
            <a:ext cx="1635204" cy="973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s-AR" sz="2000" b="1" dirty="0">
                <a:latin typeface="Arial" panose="020B0604020202020204" pitchFamily="34" charset="0"/>
                <a:cs typeface="Arial" panose="020B0604020202020204" pitchFamily="34" charset="0"/>
              </a:rPr>
              <a:t>Artículo 7: 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950" b="1" dirty="0" err="1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Clasificación</a:t>
            </a:r>
            <a:r>
              <a:rPr lang="en-US" sz="195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 de Riesgos</a:t>
            </a:r>
            <a:endParaRPr 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6715006" y="3571637"/>
            <a:ext cx="1635204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4 niveles: inaceptable, alto, medio y bajo. Prácticas prohibidas.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5287089"/>
            <a:ext cx="481965" cy="48196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516737" y="5401507"/>
            <a:ext cx="1635204" cy="1048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s-AR" sz="2000" b="1" dirty="0">
                <a:latin typeface="Arial" panose="020B0604020202020204" pitchFamily="34" charset="0"/>
                <a:cs typeface="Arial" panose="020B0604020202020204" pitchFamily="34" charset="0"/>
              </a:rPr>
              <a:t>Artículo 7: 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Control Estatal</a:t>
            </a:r>
            <a:endParaRPr 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1516737" y="6450263"/>
            <a:ext cx="1635204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Visión técnica y ética para facilitar la mitigación de riesgos.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7838"/>
            <a:ext cx="1123652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Artículos 8 al 11 – Privacidad y Sanciones</a:t>
            </a:r>
            <a:endParaRPr lang="en-US" sz="4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45725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7961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Artículo 8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304348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Garantiza la privacidad y protección de datos conforme a la ley 25.326.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945725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7961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Artículo 9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125278" y="4304348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Establece responsabilidades de proveedores y usuarios para mitigar efectos negativos y proteger derechos.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945725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7961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Artículo 10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456884" y="4304348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Designa al INTI como autoridad de aplicación con facultades de auditoría, reglamentación y sanción.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945725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37961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Artículo 11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0788491" y="4304348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Determina sanciones como multas, suspensión y prohibición de uso ante infracciones.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3435"/>
            <a:ext cx="13042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Artículos 12 al 14 – Responsabilidad y Consejo Asesor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755583"/>
            <a:ext cx="4196358" cy="4660582"/>
          </a:xfrm>
          <a:prstGeom prst="roundRect">
            <a:avLst>
              <a:gd name="adj" fmla="val 22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990017"/>
            <a:ext cx="372749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Artículo 12 – Acción Judicial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28224" y="387024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Reclamación judicial sin necesidad de probar culpa (responsabilidad objetiva).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28224" y="509504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Indemnización entre 1 y 1000 Argentinos Oro.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28224" y="595693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Juicio en domicilio del afectado o infractor.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28224" y="681882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Defensa de derechos vulnerados.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216962" y="2755583"/>
            <a:ext cx="4196358" cy="4660582"/>
          </a:xfrm>
          <a:prstGeom prst="roundRect">
            <a:avLst>
              <a:gd name="adj" fmla="val 22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451396" y="2990017"/>
            <a:ext cx="372749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Artículo 13 – Consejo Asesor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451396" y="387024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Creación dentro de la Jefatura de Gabinete.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640133" y="2755583"/>
            <a:ext cx="4196358" cy="4660582"/>
          </a:xfrm>
          <a:prstGeom prst="roundRect">
            <a:avLst>
              <a:gd name="adj" fmla="val 22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874568" y="2990017"/>
            <a:ext cx="372749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Artículo 14 – Funciones del Consejo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874568" y="387024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Asesoramiento técnico y ético, participación ciudadana, educación en IA.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1242"/>
            <a:ext cx="1219438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Artículos 15 al 17 – Cooperación y Aplicación</a:t>
            </a:r>
            <a:endParaRPr lang="en-US" sz="4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445663"/>
            <a:ext cx="226814" cy="1360884"/>
          </a:xfrm>
          <a:prstGeom prst="roundRect">
            <a:avLst>
              <a:gd name="adj" fmla="val 42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247418" y="2672477"/>
            <a:ext cx="553628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Artículo 15 – Cooperación internacional: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247418" y="3180636"/>
            <a:ext cx="125891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Participación en foros y estándares internacionales sobre IA.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1133951" y="3976568"/>
            <a:ext cx="226814" cy="1360884"/>
          </a:xfrm>
          <a:prstGeom prst="roundRect">
            <a:avLst>
              <a:gd name="adj" fmla="val 42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587579" y="4203383"/>
            <a:ext cx="307062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Artículo 16 – Vigencia: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587579" y="4711541"/>
            <a:ext cx="122490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La ley entra en vigor desde su publicación en el Boletín Oficial.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1474232" y="5507474"/>
            <a:ext cx="226814" cy="1360884"/>
          </a:xfrm>
          <a:prstGeom prst="roundRect">
            <a:avLst>
              <a:gd name="adj" fmla="val 42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927860" y="5734288"/>
            <a:ext cx="406586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Artículo 17 – Reglamentación: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927860" y="6242447"/>
            <a:ext cx="119087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El Poder Ejecutivo podrá reglamentar, aplicar y designar organismos responsables.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919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Conclusión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203615"/>
            <a:ext cx="6407944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43804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Análisis Integral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28224" y="3946207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Proyecto desde lo jurídico, técnico y ético.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428548" y="3203615"/>
            <a:ext cx="6408063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2982" y="343804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Propuestas de Mejora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62982" y="394620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Enfoque en trazabilidad, equidad y supervisión.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93790" y="4770358"/>
            <a:ext cx="6407944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50047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Apoyo de LLM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28224" y="551295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Validación de ideas, sin reemplazar nuestro criterio.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428548" y="4770358"/>
            <a:ext cx="6408063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2982" y="5004792"/>
            <a:ext cx="342590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Fortaleza Ciberseguridad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662982" y="5512951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Aplicación de saberes para fortalecer la norma.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447</Words>
  <Application>Microsoft Office PowerPoint</Application>
  <PresentationFormat>Personalizado</PresentationFormat>
  <Paragraphs>72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Petrona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Dante Gabriel Balbuena Atar</cp:lastModifiedBy>
  <cp:revision>6</cp:revision>
  <dcterms:created xsi:type="dcterms:W3CDTF">2025-06-17T07:10:50Z</dcterms:created>
  <dcterms:modified xsi:type="dcterms:W3CDTF">2025-06-17T16:25:03Z</dcterms:modified>
</cp:coreProperties>
</file>